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handoutMasterIdLst>
    <p:handoutMasterId r:id="rId59"/>
  </p:handoutMasterIdLst>
  <p:sldIdLst>
    <p:sldId id="257" r:id="rId2"/>
    <p:sldId id="259" r:id="rId3"/>
    <p:sldId id="260" r:id="rId4"/>
    <p:sldId id="261" r:id="rId5"/>
    <p:sldId id="262" r:id="rId6"/>
    <p:sldId id="263" r:id="rId7"/>
    <p:sldId id="289" r:id="rId8"/>
    <p:sldId id="29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0" r:id="rId22"/>
    <p:sldId id="278" r:id="rId23"/>
    <p:sldId id="280" r:id="rId24"/>
    <p:sldId id="281" r:id="rId25"/>
    <p:sldId id="282" r:id="rId26"/>
    <p:sldId id="286" r:id="rId27"/>
    <p:sldId id="283" r:id="rId28"/>
    <p:sldId id="287" r:id="rId29"/>
    <p:sldId id="285" r:id="rId30"/>
    <p:sldId id="288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</p:sldIdLst>
  <p:sldSz cx="12192000" cy="6858000"/>
  <p:notesSz cx="9777413" cy="6670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D0EDF6-E97D-9F08-5D1E-763DA541EF40}" v="43" dt="2019-08-28T09:52:25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7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36879" cy="334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538271" y="1"/>
            <a:ext cx="4236879" cy="334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45DF1-1714-47A0-B68A-94FF95B0E04D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335984"/>
            <a:ext cx="4236879" cy="334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538271" y="6335984"/>
            <a:ext cx="4236879" cy="334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80E7-8239-4D8A-9510-BDA0C182EB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78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3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2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23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7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8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i master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25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239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8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7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8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032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78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3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23510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/>
              <a:t>Namespace</a:t>
            </a:r>
            <a:endParaRPr lang="da-DK" sz="6600"/>
          </a:p>
        </p:txBody>
      </p:sp>
    </p:spTree>
    <p:extLst>
      <p:ext uri="{BB962C8B-B14F-4D97-AF65-F5344CB8AC3E}">
        <p14:creationId xmlns:p14="http://schemas.microsoft.com/office/powerpoint/2010/main" val="305895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Simple DATA type</a:t>
            </a:r>
          </a:p>
        </p:txBody>
      </p:sp>
    </p:spTree>
    <p:extLst>
      <p:ext uri="{BB962C8B-B14F-4D97-AF65-F5344CB8AC3E}">
        <p14:creationId xmlns:p14="http://schemas.microsoft.com/office/powerpoint/2010/main" val="73511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Array</a:t>
            </a:r>
          </a:p>
        </p:txBody>
      </p:sp>
    </p:spTree>
    <p:extLst>
      <p:ext uri="{BB962C8B-B14F-4D97-AF65-F5344CB8AC3E}">
        <p14:creationId xmlns:p14="http://schemas.microsoft.com/office/powerpoint/2010/main" val="426129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List&lt;T&gt;</a:t>
            </a:r>
          </a:p>
        </p:txBody>
      </p:sp>
    </p:spTree>
    <p:extLst>
      <p:ext uri="{BB962C8B-B14F-4D97-AF65-F5344CB8AC3E}">
        <p14:creationId xmlns:p14="http://schemas.microsoft.com/office/powerpoint/2010/main" val="399844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9590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public / private /</a:t>
            </a:r>
            <a:r>
              <a:rPr lang="da-DK" sz="6600" err="1"/>
              <a:t>protected</a:t>
            </a:r>
          </a:p>
        </p:txBody>
      </p:sp>
    </p:spTree>
    <p:extLst>
      <p:ext uri="{BB962C8B-B14F-4D97-AF65-F5344CB8AC3E}">
        <p14:creationId xmlns:p14="http://schemas.microsoft.com/office/powerpoint/2010/main" val="216619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/>
              <a:t>git</a:t>
            </a:r>
            <a:endParaRPr lang="da-DK" sz="6600"/>
          </a:p>
        </p:txBody>
      </p:sp>
    </p:spTree>
    <p:extLst>
      <p:ext uri="{BB962C8B-B14F-4D97-AF65-F5344CB8AC3E}">
        <p14:creationId xmlns:p14="http://schemas.microsoft.com/office/powerpoint/2010/main" val="53228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/>
              <a:t>Overloading</a:t>
            </a:r>
            <a:r>
              <a:rPr lang="da-DK" sz="6600"/>
              <a:t> </a:t>
            </a:r>
            <a:r>
              <a:rPr lang="da-DK" sz="6600" err="1"/>
              <a:t>method</a:t>
            </a:r>
            <a:endParaRPr lang="da-DK" sz="6600"/>
          </a:p>
        </p:txBody>
      </p:sp>
    </p:spTree>
    <p:extLst>
      <p:ext uri="{BB962C8B-B14F-4D97-AF65-F5344CB8AC3E}">
        <p14:creationId xmlns:p14="http://schemas.microsoft.com/office/powerpoint/2010/main" val="172105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/>
              <a:t>if</a:t>
            </a:r>
            <a:r>
              <a:rPr lang="da-DK" sz="6600"/>
              <a:t>() </a:t>
            </a:r>
            <a:r>
              <a:rPr lang="da-DK" sz="6600" err="1"/>
              <a:t>else</a:t>
            </a:r>
            <a:r>
              <a:rPr lang="da-DK" sz="66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481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/>
              <a:t>void</a:t>
            </a:r>
            <a:endParaRPr lang="da-DK" sz="6600"/>
          </a:p>
        </p:txBody>
      </p:sp>
    </p:spTree>
    <p:extLst>
      <p:ext uri="{BB962C8B-B14F-4D97-AF65-F5344CB8AC3E}">
        <p14:creationId xmlns:p14="http://schemas.microsoft.com/office/powerpoint/2010/main" val="352273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/>
              <a:t>Constructor</a:t>
            </a:r>
            <a:endParaRPr lang="da-DK" sz="6600"/>
          </a:p>
        </p:txBody>
      </p:sp>
    </p:spTree>
    <p:extLst>
      <p:ext uri="{BB962C8B-B14F-4D97-AF65-F5344CB8AC3E}">
        <p14:creationId xmlns:p14="http://schemas.microsoft.com/office/powerpoint/2010/main" val="241593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/>
              <a:t>return</a:t>
            </a:r>
            <a:endParaRPr lang="da-DK" sz="6600"/>
          </a:p>
        </p:txBody>
      </p:sp>
    </p:spTree>
    <p:extLst>
      <p:ext uri="{BB962C8B-B14F-4D97-AF65-F5344CB8AC3E}">
        <p14:creationId xmlns:p14="http://schemas.microsoft.com/office/powerpoint/2010/main" val="398244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/>
              <a:t>static</a:t>
            </a:r>
            <a:endParaRPr lang="da-DK" sz="6600"/>
          </a:p>
        </p:txBody>
      </p:sp>
    </p:spTree>
    <p:extLst>
      <p:ext uri="{BB962C8B-B14F-4D97-AF65-F5344CB8AC3E}">
        <p14:creationId xmlns:p14="http://schemas.microsoft.com/office/powerpoint/2010/main" val="118784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/>
          </a:bodyPr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>
                <a:latin typeface="Bodoni MT Black"/>
              </a:rPr>
              <a:t>Interface</a:t>
            </a:r>
            <a:r>
              <a:rPr lang="da-DK" sz="2800">
                <a:latin typeface="Bodoni MT Black" panose="02070A03080606020203" pitchFamily="18" charset="0"/>
              </a:rPr>
              <a:t/>
            </a:r>
            <a:br>
              <a:rPr lang="da-DK" sz="2800">
                <a:latin typeface="Bodoni MT Black" panose="02070A03080606020203" pitchFamily="18" charset="0"/>
              </a:rPr>
            </a:br>
            <a:r>
              <a:rPr lang="da-DK" sz="2800">
                <a:latin typeface="Bodoni MT Black"/>
              </a:rPr>
              <a:t>-giv eksempel</a:t>
            </a:r>
            <a:r>
              <a:rPr lang="da-DK" sz="2800">
                <a:latin typeface="Bodoni MT Black" panose="02070A03080606020203" pitchFamily="18" charset="0"/>
              </a:rPr>
              <a:t/>
            </a:r>
            <a:br>
              <a:rPr lang="da-DK" sz="2800">
                <a:latin typeface="Bodoni MT Black" panose="02070A03080606020203" pitchFamily="18" charset="0"/>
              </a:rPr>
            </a:br>
            <a:r>
              <a:rPr lang="da-DK" sz="2800">
                <a:latin typeface="Bodoni MT Black"/>
              </a:rPr>
              <a:t>-hvad kan et interface indeholde ?</a:t>
            </a:r>
          </a:p>
          <a:p>
            <a:pPr marL="0" indent="0">
              <a:buNone/>
            </a:pPr>
            <a:endParaRPr lang="da-DK" sz="360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64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/>
          </a:bodyPr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>
                <a:latin typeface="Berlin Sans FB Demi" panose="020E0802020502020306" pitchFamily="34" charset="0"/>
              </a:rPr>
              <a:t>Inheritance</a:t>
            </a:r>
            <a:r>
              <a:rPr lang="da-DK" sz="2600">
                <a:latin typeface="Berlin Sans FB Demi" panose="020E0802020502020306" pitchFamily="34" charset="0"/>
              </a:rPr>
              <a:t/>
            </a:r>
            <a:br>
              <a:rPr lang="da-DK" sz="2600">
                <a:latin typeface="Berlin Sans FB Demi" panose="020E0802020502020306" pitchFamily="34" charset="0"/>
              </a:rPr>
            </a:br>
            <a:r>
              <a:rPr lang="da-DK" sz="2800">
                <a:latin typeface="Berlin Sans FB Demi" panose="020E0802020502020306" pitchFamily="34" charset="0"/>
              </a:rPr>
              <a:t>-giv Eksempel (tegn </a:t>
            </a:r>
            <a:r>
              <a:rPr lang="da-DK" sz="2800" err="1">
                <a:latin typeface="Berlin Sans FB Demi" panose="020E0802020502020306" pitchFamily="34" charset="0"/>
              </a:rPr>
              <a:t>evt</a:t>
            </a:r>
            <a:r>
              <a:rPr lang="da-DK" sz="2800">
                <a:latin typeface="Berlin Sans FB Demi" panose="020E0802020502020306" pitchFamily="34" charset="0"/>
              </a:rPr>
              <a:t>)</a:t>
            </a:r>
            <a:br>
              <a:rPr lang="da-DK" sz="2800">
                <a:latin typeface="Berlin Sans FB Demi" panose="020E0802020502020306" pitchFamily="34" charset="0"/>
              </a:rPr>
            </a:br>
            <a:r>
              <a:rPr lang="da-DK" sz="2800">
                <a:latin typeface="Berlin Sans FB Demi" panose="020E0802020502020306" pitchFamily="34" charset="0"/>
              </a:rPr>
              <a:t>-Override – Virtual -</a:t>
            </a:r>
            <a:r>
              <a:rPr lang="da-DK" sz="2800" err="1">
                <a:latin typeface="Berlin Sans FB Demi" panose="020E0802020502020306" pitchFamily="34" charset="0"/>
              </a:rPr>
              <a:t>protected</a:t>
            </a:r>
            <a:endParaRPr lang="da-DK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4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>
                <a:latin typeface="Britannic Bold" panose="020B0903060703020204" pitchFamily="34" charset="0"/>
              </a:rPr>
              <a:t>Polymorhism</a:t>
            </a:r>
            <a:endParaRPr lang="da-DK" sz="6600"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da-DK" sz="2400">
                <a:latin typeface="Britannic Bold" panose="020B0903060703020204" pitchFamily="34" charset="0"/>
              </a:rPr>
              <a:t>-Giv eksempel</a:t>
            </a:r>
          </a:p>
        </p:txBody>
      </p:sp>
    </p:spTree>
    <p:extLst>
      <p:ext uri="{BB962C8B-B14F-4D97-AF65-F5344CB8AC3E}">
        <p14:creationId xmlns:p14="http://schemas.microsoft.com/office/powerpoint/2010/main" val="405882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>
                <a:latin typeface="Century Schoolbook" panose="02040604050505020304" pitchFamily="18" charset="0"/>
              </a:rPr>
              <a:t>Unit test</a:t>
            </a:r>
          </a:p>
          <a:p>
            <a:pPr marL="0" indent="0" algn="ctr">
              <a:buNone/>
            </a:pPr>
            <a:r>
              <a:rPr lang="da-DK" sz="2400">
                <a:latin typeface="Century" panose="02040604050505020304" pitchFamily="18" charset="0"/>
              </a:rPr>
              <a:t>-Giv eksempel på hvordan</a:t>
            </a:r>
          </a:p>
          <a:p>
            <a:pPr marL="0" indent="0" algn="ctr">
              <a:buNone/>
            </a:pPr>
            <a:r>
              <a:rPr lang="da-DK" sz="2400">
                <a:latin typeface="Century" panose="02040604050505020304" pitchFamily="18" charset="0"/>
              </a:rPr>
              <a:t>-Hvorfor skal man skrive unittest?</a:t>
            </a:r>
          </a:p>
        </p:txBody>
      </p:sp>
    </p:spTree>
    <p:extLst>
      <p:ext uri="{BB962C8B-B14F-4D97-AF65-F5344CB8AC3E}">
        <p14:creationId xmlns:p14="http://schemas.microsoft.com/office/powerpoint/2010/main" val="1144354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/>
          </a:bodyPr>
          <a:lstStyle/>
          <a:p>
            <a:endParaRPr lang="da-DK">
              <a:latin typeface="Gadugi" panose="020B0502040204020203" pitchFamily="34" charset="0"/>
            </a:endParaRPr>
          </a:p>
          <a:p>
            <a:endParaRPr lang="da-DK">
              <a:latin typeface="Gadugi" panose="020B0502040204020203" pitchFamily="34" charset="0"/>
            </a:endParaRPr>
          </a:p>
          <a:p>
            <a:pPr marL="0" indent="0" algn="ctr">
              <a:buNone/>
            </a:pPr>
            <a:r>
              <a:rPr lang="da-DK" sz="6600" err="1">
                <a:latin typeface="Gadugi" panose="020B0502040204020203" pitchFamily="34" charset="0"/>
              </a:rPr>
              <a:t>Anonymous</a:t>
            </a:r>
            <a:r>
              <a:rPr lang="da-DK" sz="6600">
                <a:latin typeface="Gadugi" panose="020B0502040204020203" pitchFamily="34" charset="0"/>
              </a:rPr>
              <a:t>  Method</a:t>
            </a:r>
          </a:p>
          <a:p>
            <a:pPr marL="0" indent="0" algn="ctr">
              <a:buNone/>
            </a:pPr>
            <a:r>
              <a:rPr lang="da-DK" sz="2400">
                <a:latin typeface="Gadugi" panose="020B0502040204020203" pitchFamily="34" charset="0"/>
              </a:rPr>
              <a:t>-hvordan kan en sådan metode skrives?</a:t>
            </a:r>
            <a:br>
              <a:rPr lang="da-DK" sz="2400">
                <a:latin typeface="Gadugi" panose="020B0502040204020203" pitchFamily="34" charset="0"/>
              </a:rPr>
            </a:br>
            <a:r>
              <a:rPr lang="da-DK" sz="2400">
                <a:latin typeface="Gadugi" panose="020B0502040204020203" pitchFamily="34" charset="0"/>
              </a:rPr>
              <a:t>-hvad er fordelen ved at bruge en anonym metode?</a:t>
            </a:r>
          </a:p>
        </p:txBody>
      </p:sp>
    </p:spTree>
    <p:extLst>
      <p:ext uri="{BB962C8B-B14F-4D97-AF65-F5344CB8AC3E}">
        <p14:creationId xmlns:p14="http://schemas.microsoft.com/office/powerpoint/2010/main" val="2428889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/>
          </a:bodyPr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>
                <a:latin typeface="Century Schoolbook" panose="02040604050505020304" pitchFamily="18" charset="0"/>
              </a:rPr>
              <a:t>Async</a:t>
            </a:r>
            <a:r>
              <a:rPr lang="da-DK" sz="6600">
                <a:latin typeface="Century Schoolbook" panose="02040604050505020304" pitchFamily="18" charset="0"/>
              </a:rPr>
              <a:t> + </a:t>
            </a:r>
            <a:r>
              <a:rPr lang="da-DK" sz="6600" err="1">
                <a:latin typeface="Century Schoolbook" panose="02040604050505020304" pitchFamily="18" charset="0"/>
              </a:rPr>
              <a:t>Await</a:t>
            </a:r>
            <a:endParaRPr lang="da-DK" sz="660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da-DK" sz="2400">
                <a:latin typeface="Century Schoolbook" panose="02040604050505020304" pitchFamily="18" charset="0"/>
              </a:rPr>
              <a:t>-Hvornår bruges dette?</a:t>
            </a:r>
          </a:p>
        </p:txBody>
      </p:sp>
    </p:spTree>
    <p:extLst>
      <p:ext uri="{BB962C8B-B14F-4D97-AF65-F5344CB8AC3E}">
        <p14:creationId xmlns:p14="http://schemas.microsoft.com/office/powerpoint/2010/main" val="3102248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 lnSpcReduction="10000"/>
          </a:bodyPr>
          <a:lstStyle/>
          <a:p>
            <a:endParaRPr lang="da-DK">
              <a:latin typeface="Algerian" panose="04020705040A02060702" pitchFamily="82" charset="0"/>
            </a:endParaRPr>
          </a:p>
          <a:p>
            <a:endParaRPr lang="da-DK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da-DK" sz="6600" err="1">
                <a:latin typeface="Algerian" panose="04020705040A02060702" pitchFamily="82" charset="0"/>
              </a:rPr>
              <a:t>Linq</a:t>
            </a:r>
            <a:endParaRPr lang="da-DK" sz="660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da-DK" sz="2400">
                <a:latin typeface="Algerian" panose="04020705040A02060702" pitchFamily="82" charset="0"/>
              </a:rPr>
              <a:t>-Hvornår bruges dette?</a:t>
            </a:r>
          </a:p>
          <a:p>
            <a:pPr marL="0" indent="0" algn="ctr">
              <a:buNone/>
            </a:pPr>
            <a:r>
              <a:rPr lang="da-DK" sz="2400">
                <a:latin typeface="Algerian" panose="04020705040A02060702" pitchFamily="82" charset="0"/>
              </a:rPr>
              <a:t>- Giv et eksempel på et </a:t>
            </a:r>
            <a:r>
              <a:rPr lang="da-DK" sz="2400" err="1">
                <a:latin typeface="Algerian" panose="04020705040A02060702" pitchFamily="82" charset="0"/>
              </a:rPr>
              <a:t>linq</a:t>
            </a:r>
            <a:r>
              <a:rPr lang="da-DK" sz="2400">
                <a:latin typeface="Algerian" panose="04020705040A02060702" pitchFamily="82" charset="0"/>
              </a:rPr>
              <a:t/>
            </a:r>
            <a:br>
              <a:rPr lang="da-DK" sz="2400">
                <a:latin typeface="Algerian" panose="04020705040A02060702" pitchFamily="82" charset="0"/>
              </a:rPr>
            </a:br>
            <a:r>
              <a:rPr lang="da-DK" sz="2400">
                <a:latin typeface="Algerian" panose="04020705040A02060702" pitchFamily="82" charset="0"/>
              </a:rPr>
              <a:t>-hvilke Syntaks kan bruges til at skrive </a:t>
            </a:r>
            <a:r>
              <a:rPr lang="da-DK" sz="2400" err="1">
                <a:latin typeface="Algerian" panose="04020705040A02060702" pitchFamily="82" charset="0"/>
              </a:rPr>
              <a:t>linq</a:t>
            </a:r>
            <a:r>
              <a:rPr lang="da-DK" sz="2400">
                <a:latin typeface="Algerian" panose="04020705040A02060702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721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>
              <a:latin typeface="Castellar" panose="020A0402060406010301" pitchFamily="18" charset="0"/>
            </a:endParaRPr>
          </a:p>
          <a:p>
            <a:endParaRPr lang="da-DK">
              <a:latin typeface="Castellar" panose="020A0402060406010301" pitchFamily="18" charset="0"/>
            </a:endParaRPr>
          </a:p>
          <a:p>
            <a:pPr marL="0" indent="0" algn="ctr">
              <a:buNone/>
            </a:pPr>
            <a:r>
              <a:rPr lang="da-DK" sz="6600" err="1">
                <a:latin typeface="Castellar" panose="020A0402060406010301" pitchFamily="18" charset="0"/>
              </a:rPr>
              <a:t>Lamda</a:t>
            </a:r>
            <a:r>
              <a:rPr lang="da-DK" sz="6600">
                <a:latin typeface="Castellar" panose="020A0402060406010301" pitchFamily="18" charset="0"/>
              </a:rPr>
              <a:t> </a:t>
            </a:r>
            <a:r>
              <a:rPr lang="da-DK" sz="6600" err="1">
                <a:latin typeface="Castellar" panose="020A0402060406010301" pitchFamily="18" charset="0"/>
              </a:rPr>
              <a:t>expression</a:t>
            </a:r>
            <a:endParaRPr lang="da-DK" sz="6600">
              <a:latin typeface="Castellar" panose="020A0402060406010301" pitchFamily="18" charset="0"/>
            </a:endParaRPr>
          </a:p>
          <a:p>
            <a:pPr marL="0" indent="0" algn="ctr">
              <a:buNone/>
            </a:pPr>
            <a:r>
              <a:rPr lang="da-DK" sz="2400">
                <a:latin typeface="Castellar" panose="020A0402060406010301" pitchFamily="18" charset="0"/>
              </a:rPr>
              <a:t>-hvor kan det bruges?</a:t>
            </a:r>
            <a:br>
              <a:rPr lang="da-DK" sz="2400">
                <a:latin typeface="Castellar" panose="020A0402060406010301" pitchFamily="18" charset="0"/>
              </a:rPr>
            </a:br>
            <a:r>
              <a:rPr lang="da-DK" sz="2400">
                <a:latin typeface="Castellar" panose="020A0402060406010301" pitchFamily="18" charset="0"/>
              </a:rPr>
              <a:t>-giv et eksempel</a:t>
            </a:r>
          </a:p>
        </p:txBody>
      </p:sp>
    </p:spTree>
    <p:extLst>
      <p:ext uri="{BB962C8B-B14F-4D97-AF65-F5344CB8AC3E}">
        <p14:creationId xmlns:p14="http://schemas.microsoft.com/office/powerpoint/2010/main" val="6101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Parameter</a:t>
            </a:r>
          </a:p>
        </p:txBody>
      </p:sp>
    </p:spTree>
    <p:extLst>
      <p:ext uri="{BB962C8B-B14F-4D97-AF65-F5344CB8AC3E}">
        <p14:creationId xmlns:p14="http://schemas.microsoft.com/office/powerpoint/2010/main" val="509434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/>
          </a:bodyPr>
          <a:lstStyle/>
          <a:p>
            <a:endParaRPr lang="da-DK">
              <a:latin typeface="Bernard MT Condensed" panose="02050806060905020404" pitchFamily="18" charset="0"/>
            </a:endParaRPr>
          </a:p>
          <a:p>
            <a:endParaRPr lang="da-DK">
              <a:latin typeface="Bernard MT Condensed" panose="02050806060905020404" pitchFamily="18" charset="0"/>
            </a:endParaRPr>
          </a:p>
          <a:p>
            <a:pPr marL="0" indent="0" algn="ctr">
              <a:buNone/>
            </a:pPr>
            <a:r>
              <a:rPr lang="da-DK" sz="6600" err="1">
                <a:latin typeface="Bernard MT Condensed" panose="02050806060905020404" pitchFamily="18" charset="0"/>
              </a:rPr>
              <a:t>Restfull</a:t>
            </a:r>
            <a:r>
              <a:rPr lang="da-DK" sz="6600">
                <a:latin typeface="Bernard MT Condensed" panose="02050806060905020404" pitchFamily="18" charset="0"/>
              </a:rPr>
              <a:t> webservice</a:t>
            </a:r>
          </a:p>
          <a:p>
            <a:pPr marL="0" indent="0" algn="ctr">
              <a:buNone/>
            </a:pPr>
            <a:r>
              <a:rPr lang="da-DK" sz="2400">
                <a:latin typeface="Bernard MT Condensed" panose="02050806060905020404" pitchFamily="18" charset="0"/>
              </a:rPr>
              <a:t>-hvilke protokol?</a:t>
            </a:r>
            <a:br>
              <a:rPr lang="da-DK" sz="2400">
                <a:latin typeface="Bernard MT Condensed" panose="02050806060905020404" pitchFamily="18" charset="0"/>
              </a:rPr>
            </a:br>
            <a:r>
              <a:rPr lang="da-DK" sz="2400">
                <a:latin typeface="Bernard MT Condensed" panose="02050806060905020404" pitchFamily="18" charset="0"/>
              </a:rPr>
              <a:t>-hvilke </a:t>
            </a:r>
            <a:r>
              <a:rPr lang="da-DK" sz="2400" err="1">
                <a:latin typeface="Bernard MT Condensed" panose="02050806060905020404" pitchFamily="18" charset="0"/>
              </a:rPr>
              <a:t>commands</a:t>
            </a:r>
            <a:r>
              <a:rPr lang="da-DK" sz="2400">
                <a:latin typeface="Bernard MT Condensed" panose="020508060609050204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3976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/>
              <a:t>MVVM</a:t>
            </a:r>
          </a:p>
        </p:txBody>
      </p:sp>
    </p:spTree>
    <p:extLst>
      <p:ext uri="{BB962C8B-B14F-4D97-AF65-F5344CB8AC3E}">
        <p14:creationId xmlns:p14="http://schemas.microsoft.com/office/powerpoint/2010/main" val="1399181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 err="1"/>
              <a:t>Exceptions</a:t>
            </a:r>
          </a:p>
        </p:txBody>
      </p:sp>
    </p:spTree>
    <p:extLst>
      <p:ext uri="{BB962C8B-B14F-4D97-AF65-F5344CB8AC3E}">
        <p14:creationId xmlns:p14="http://schemas.microsoft.com/office/powerpoint/2010/main" val="3108919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/>
              <a:t>Dictionary&lt;T&gt;</a:t>
            </a:r>
          </a:p>
        </p:txBody>
      </p:sp>
    </p:spTree>
    <p:extLst>
      <p:ext uri="{BB962C8B-B14F-4D97-AF65-F5344CB8AC3E}">
        <p14:creationId xmlns:p14="http://schemas.microsoft.com/office/powerpoint/2010/main" val="428520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 err="1"/>
              <a:t>RelayCommand</a:t>
            </a:r>
          </a:p>
        </p:txBody>
      </p:sp>
    </p:spTree>
    <p:extLst>
      <p:ext uri="{BB962C8B-B14F-4D97-AF65-F5344CB8AC3E}">
        <p14:creationId xmlns:p14="http://schemas.microsoft.com/office/powerpoint/2010/main" val="1539777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 err="1"/>
              <a:t>ICommand</a:t>
            </a:r>
          </a:p>
        </p:txBody>
      </p:sp>
    </p:spTree>
    <p:extLst>
      <p:ext uri="{BB962C8B-B14F-4D97-AF65-F5344CB8AC3E}">
        <p14:creationId xmlns:p14="http://schemas.microsoft.com/office/powerpoint/2010/main" val="2150371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 fontScale="90000"/>
          </a:bodyPr>
          <a:lstStyle/>
          <a:p>
            <a:r>
              <a:rPr lang="da-DK" sz="8000" b="1" dirty="0"/>
              <a:t>Abstract</a:t>
            </a:r>
            <a:br>
              <a:rPr lang="da-DK" sz="8000" b="1" dirty="0"/>
            </a:br>
            <a:r>
              <a:rPr lang="da-DK" sz="3600" b="1" dirty="0"/>
              <a:t>class, </a:t>
            </a:r>
            <a:r>
              <a:rPr lang="da-DK" sz="3600" b="1" dirty="0" err="1"/>
              <a:t>method</a:t>
            </a:r>
            <a:endParaRPr lang="da-DK" sz="4500" b="1" dirty="0"/>
          </a:p>
        </p:txBody>
      </p:sp>
    </p:spTree>
    <p:extLst>
      <p:ext uri="{BB962C8B-B14F-4D97-AF65-F5344CB8AC3E}">
        <p14:creationId xmlns:p14="http://schemas.microsoft.com/office/powerpoint/2010/main" val="3095366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 err="1"/>
              <a:t>Generics</a:t>
            </a:r>
          </a:p>
        </p:txBody>
      </p:sp>
    </p:spTree>
    <p:extLst>
      <p:ext uri="{BB962C8B-B14F-4D97-AF65-F5344CB8AC3E}">
        <p14:creationId xmlns:p14="http://schemas.microsoft.com/office/powerpoint/2010/main" val="2885474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 err="1"/>
              <a:t>const</a:t>
            </a:r>
          </a:p>
        </p:txBody>
      </p:sp>
    </p:spTree>
    <p:extLst>
      <p:ext uri="{BB962C8B-B14F-4D97-AF65-F5344CB8AC3E}">
        <p14:creationId xmlns:p14="http://schemas.microsoft.com/office/powerpoint/2010/main" val="475006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 fontScale="90000"/>
          </a:bodyPr>
          <a:lstStyle/>
          <a:p>
            <a:r>
              <a:rPr lang="da-DK" sz="8000" b="1" err="1"/>
              <a:t>Exception</a:t>
            </a:r>
            <a:r>
              <a:rPr lang="da-DK" sz="8000" b="1" dirty="0"/>
              <a:t> handling</a:t>
            </a:r>
            <a:br>
              <a:rPr lang="da-DK" sz="8000" b="1" dirty="0"/>
            </a:br>
            <a:r>
              <a:rPr lang="da-DK" sz="3600" b="1" err="1"/>
              <a:t>try</a:t>
            </a:r>
            <a:r>
              <a:rPr lang="da-DK" sz="3600" b="1" dirty="0"/>
              <a:t>/</a:t>
            </a:r>
            <a:r>
              <a:rPr lang="da-DK" sz="3600" b="1" err="1"/>
              <a:t>catch</a:t>
            </a:r>
            <a:r>
              <a:rPr lang="da-DK" sz="3600" b="1" dirty="0"/>
              <a:t>/</a:t>
            </a:r>
            <a:r>
              <a:rPr lang="da-DK" sz="3600" b="1" err="1"/>
              <a:t>finally</a:t>
            </a:r>
            <a:r>
              <a:rPr lang="da-DK" sz="3600" b="1" dirty="0"/>
              <a:t/>
            </a:r>
            <a:br>
              <a:rPr lang="da-DK" sz="3600" b="1" dirty="0"/>
            </a:br>
            <a:r>
              <a:rPr lang="da-DK" sz="3600" b="1" err="1"/>
              <a:t>throw</a:t>
            </a:r>
            <a:endParaRPr lang="da-DK" sz="3600" b="1"/>
          </a:p>
        </p:txBody>
      </p:sp>
    </p:spTree>
    <p:extLst>
      <p:ext uri="{BB962C8B-B14F-4D97-AF65-F5344CB8AC3E}">
        <p14:creationId xmlns:p14="http://schemas.microsoft.com/office/powerpoint/2010/main" val="344482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528000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 err="1"/>
              <a:t>using</a:t>
            </a:r>
          </a:p>
        </p:txBody>
      </p:sp>
    </p:spTree>
    <p:extLst>
      <p:ext uri="{BB962C8B-B14F-4D97-AF65-F5344CB8AC3E}">
        <p14:creationId xmlns:p14="http://schemas.microsoft.com/office/powerpoint/2010/main" val="1516690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 err="1"/>
              <a:t>enum</a:t>
            </a:r>
          </a:p>
        </p:txBody>
      </p:sp>
    </p:spTree>
    <p:extLst>
      <p:ext uri="{BB962C8B-B14F-4D97-AF65-F5344CB8AC3E}">
        <p14:creationId xmlns:p14="http://schemas.microsoft.com/office/powerpoint/2010/main" val="2436903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 err="1"/>
              <a:t>delegate</a:t>
            </a:r>
          </a:p>
        </p:txBody>
      </p:sp>
    </p:spTree>
    <p:extLst>
      <p:ext uri="{BB962C8B-B14F-4D97-AF65-F5344CB8AC3E}">
        <p14:creationId xmlns:p14="http://schemas.microsoft.com/office/powerpoint/2010/main" val="2147399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 fontScale="90000"/>
          </a:bodyPr>
          <a:lstStyle/>
          <a:p>
            <a:r>
              <a:rPr lang="da-DK" sz="8000" b="1" dirty="0"/>
              <a:t>Accessibility</a:t>
            </a:r>
            <a:br>
              <a:rPr lang="da-DK" sz="8000" b="1" dirty="0"/>
            </a:br>
            <a:r>
              <a:rPr lang="da-DK" sz="3600" b="1" dirty="0"/>
              <a:t>private, </a:t>
            </a:r>
            <a:r>
              <a:rPr lang="da-DK" sz="3600" b="1" dirty="0" err="1"/>
              <a:t>protected</a:t>
            </a:r>
            <a:r>
              <a:rPr lang="da-DK" sz="3600" b="1" dirty="0"/>
              <a:t>, public</a:t>
            </a:r>
          </a:p>
        </p:txBody>
      </p:sp>
    </p:spTree>
    <p:extLst>
      <p:ext uri="{BB962C8B-B14F-4D97-AF65-F5344CB8AC3E}">
        <p14:creationId xmlns:p14="http://schemas.microsoft.com/office/powerpoint/2010/main" val="1546786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 fontScale="90000"/>
          </a:bodyPr>
          <a:lstStyle/>
          <a:p>
            <a:r>
              <a:rPr lang="da-DK" sz="8000" b="1" dirty="0"/>
              <a:t>Argument</a:t>
            </a:r>
            <a:br>
              <a:rPr lang="da-DK" sz="8000" b="1" dirty="0"/>
            </a:br>
            <a:r>
              <a:rPr lang="da-DK" b="1" dirty="0"/>
              <a:t>Argument </a:t>
            </a:r>
            <a:r>
              <a:rPr lang="da-DK" b="1" dirty="0" err="1"/>
              <a:t>vs</a:t>
            </a:r>
            <a:r>
              <a:rPr lang="da-DK" b="1" dirty="0"/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1904058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 fontScale="90000"/>
          </a:bodyPr>
          <a:lstStyle/>
          <a:p>
            <a:r>
              <a:rPr lang="da-DK" sz="8000" b="1" dirty="0"/>
              <a:t>Object reference</a:t>
            </a:r>
            <a:br>
              <a:rPr lang="da-DK" sz="8000" b="1" dirty="0"/>
            </a:br>
            <a:r>
              <a:rPr lang="da-DK" sz="4000" b="1" dirty="0" err="1"/>
              <a:t>null</a:t>
            </a:r>
            <a:r>
              <a:rPr lang="da-DK" sz="4000" b="1" dirty="0"/>
              <a:t>-reference </a:t>
            </a:r>
            <a:r>
              <a:rPr lang="da-DK" sz="4000" b="1" dirty="0" err="1"/>
              <a:t>exception</a:t>
            </a:r>
            <a:endParaRPr lang="da-DK" sz="4000" dirty="0" err="1"/>
          </a:p>
        </p:txBody>
      </p:sp>
    </p:spTree>
    <p:extLst>
      <p:ext uri="{BB962C8B-B14F-4D97-AF65-F5344CB8AC3E}">
        <p14:creationId xmlns:p14="http://schemas.microsoft.com/office/powerpoint/2010/main" val="2273142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/>
          </a:bodyPr>
          <a:lstStyle/>
          <a:p>
            <a:r>
              <a:rPr lang="da-DK" sz="8000" b="1" dirty="0"/>
              <a:t>Type cast</a:t>
            </a:r>
          </a:p>
        </p:txBody>
      </p:sp>
    </p:spTree>
    <p:extLst>
      <p:ext uri="{BB962C8B-B14F-4D97-AF65-F5344CB8AC3E}">
        <p14:creationId xmlns:p14="http://schemas.microsoft.com/office/powerpoint/2010/main" val="3486119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32387" y="2621373"/>
            <a:ext cx="10134600" cy="1514475"/>
          </a:xfrm>
        </p:spPr>
        <p:txBody>
          <a:bodyPr>
            <a:normAutofit fontScale="90000"/>
          </a:bodyPr>
          <a:lstStyle/>
          <a:p>
            <a:r>
              <a:rPr lang="da-DK" sz="8000" b="1" dirty="0"/>
              <a:t>Loop/løkker</a:t>
            </a:r>
            <a:br>
              <a:rPr lang="da-DK" sz="8000" b="1" dirty="0"/>
            </a:br>
            <a:r>
              <a:rPr lang="da-DK" sz="4000" b="1" dirty="0"/>
              <a:t>for, </a:t>
            </a:r>
            <a:r>
              <a:rPr lang="da-DK" sz="4000" b="1" dirty="0" err="1"/>
              <a:t>while</a:t>
            </a:r>
            <a:r>
              <a:rPr lang="da-DK" sz="4000" b="1" dirty="0"/>
              <a:t>, </a:t>
            </a:r>
            <a:r>
              <a:rPr lang="da-DK" sz="4000" b="1" dirty="0" err="1"/>
              <a:t>foreach</a:t>
            </a: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val="3176014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/>
          </a:bodyPr>
          <a:lstStyle/>
          <a:p>
            <a:endParaRPr lang="da-DK"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abstract class Motorcycle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// Derived classes must implement this.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public abstract double </a:t>
            </a:r>
            <a:r>
              <a:rPr lang="en-GB" err="1">
                <a:latin typeface="Bahnschrift" panose="020B0502040204020203" pitchFamily="34" charset="0"/>
              </a:rPr>
              <a:t>GetTopSpeed</a:t>
            </a:r>
            <a:r>
              <a:rPr lang="en-GB">
                <a:latin typeface="Bahnschrift" panose="020B0502040204020203" pitchFamily="34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}</a:t>
            </a:r>
          </a:p>
          <a:p>
            <a:endParaRPr lang="da-DK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21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 fontScale="92500" lnSpcReduction="20000"/>
          </a:bodyPr>
          <a:lstStyle/>
          <a:p>
            <a:endParaRPr lang="da-DK"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class </a:t>
            </a:r>
            <a:r>
              <a:rPr lang="en-GB" err="1">
                <a:latin typeface="Bahnschrift" panose="020B0502040204020203" pitchFamily="34" charset="0"/>
              </a:rPr>
              <a:t>TestMotorcycle</a:t>
            </a:r>
            <a:r>
              <a:rPr lang="en-GB">
                <a:latin typeface="Bahnschrift" panose="020B0502040204020203" pitchFamily="34" charset="0"/>
              </a:rPr>
              <a:t> : Motorcycle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public override double </a:t>
            </a:r>
            <a:r>
              <a:rPr lang="en-GB" err="1">
                <a:latin typeface="Bahnschrift" panose="020B0502040204020203" pitchFamily="34" charset="0"/>
              </a:rPr>
              <a:t>GetTopSpeed</a:t>
            </a:r>
            <a:r>
              <a:rPr lang="en-GB">
                <a:latin typeface="Bahnschrift" panose="020B0502040204020203" pitchFamily="34" charset="0"/>
              </a:rPr>
              <a:t>()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  return 108.4;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}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}</a:t>
            </a:r>
          </a:p>
          <a:p>
            <a:endParaRPr lang="da-DK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5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3267003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interface </a:t>
            </a:r>
            <a:r>
              <a:rPr lang="en-GB" err="1">
                <a:latin typeface="Bahnschrift" panose="020B0502040204020203" pitchFamily="34" charset="0"/>
              </a:rPr>
              <a:t>IControl</a:t>
            </a:r>
            <a:endParaRPr lang="en-GB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void Paint();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}</a:t>
            </a:r>
          </a:p>
          <a:p>
            <a:endParaRPr lang="da-DK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430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 fontScale="92500" lnSpcReduction="20000"/>
          </a:bodyPr>
          <a:lstStyle/>
          <a:p>
            <a:endParaRPr lang="da-DK"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class </a:t>
            </a:r>
            <a:r>
              <a:rPr lang="en-GB" err="1">
                <a:latin typeface="Bahnschrift" panose="020B0502040204020203" pitchFamily="34" charset="0"/>
              </a:rPr>
              <a:t>SampleClass</a:t>
            </a:r>
            <a:r>
              <a:rPr lang="en-GB">
                <a:latin typeface="Bahnschrift" panose="020B0502040204020203" pitchFamily="34" charset="0"/>
              </a:rPr>
              <a:t> : </a:t>
            </a:r>
            <a:r>
              <a:rPr lang="en-GB" err="1">
                <a:latin typeface="Bahnschrift" panose="020B0502040204020203" pitchFamily="34" charset="0"/>
              </a:rPr>
              <a:t>IControl</a:t>
            </a:r>
            <a:endParaRPr lang="en-GB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public void Paint()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    </a:t>
            </a:r>
            <a:r>
              <a:rPr lang="en-GB" err="1">
                <a:latin typeface="Bahnschrift" panose="020B0502040204020203" pitchFamily="34" charset="0"/>
              </a:rPr>
              <a:t>Console.WriteLine</a:t>
            </a:r>
            <a:r>
              <a:rPr lang="en-GB">
                <a:latin typeface="Bahnschrift" panose="020B0502040204020203" pitchFamily="34" charset="0"/>
              </a:rPr>
              <a:t>("Paint method in </a:t>
            </a:r>
            <a:r>
              <a:rPr lang="en-GB" err="1">
                <a:latin typeface="Bahnschrift" panose="020B0502040204020203" pitchFamily="34" charset="0"/>
              </a:rPr>
              <a:t>SampleClass</a:t>
            </a:r>
            <a:r>
              <a:rPr lang="en-GB">
                <a:latin typeface="Bahnschrift" panose="020B0502040204020203" pitchFamily="34" charset="0"/>
              </a:rPr>
              <a:t>");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}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}</a:t>
            </a:r>
          </a:p>
          <a:p>
            <a:endParaRPr lang="da-DK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9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 fontScale="92500" lnSpcReduction="20000"/>
          </a:bodyPr>
          <a:lstStyle/>
          <a:p>
            <a:endParaRPr lang="da-DK"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class </a:t>
            </a:r>
            <a:r>
              <a:rPr lang="en-GB" err="1">
                <a:latin typeface="Bahnschrift" panose="020B0502040204020203" pitchFamily="34" charset="0"/>
              </a:rPr>
              <a:t>SampleClass</a:t>
            </a:r>
            <a:r>
              <a:rPr lang="en-GB">
                <a:latin typeface="Bahnschrift" panose="020B0502040204020203" pitchFamily="34" charset="0"/>
              </a:rPr>
              <a:t> : </a:t>
            </a:r>
            <a:r>
              <a:rPr lang="en-GB" err="1">
                <a:latin typeface="Bahnschrift" panose="020B0502040204020203" pitchFamily="34" charset="0"/>
              </a:rPr>
              <a:t>IControl</a:t>
            </a:r>
            <a:endParaRPr lang="en-GB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public void Paint()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    </a:t>
            </a:r>
            <a:r>
              <a:rPr lang="en-GB" err="1">
                <a:latin typeface="Bahnschrift" panose="020B0502040204020203" pitchFamily="34" charset="0"/>
              </a:rPr>
              <a:t>Console.WriteLine</a:t>
            </a:r>
            <a:r>
              <a:rPr lang="en-GB">
                <a:latin typeface="Bahnschrift" panose="020B0502040204020203" pitchFamily="34" charset="0"/>
              </a:rPr>
              <a:t>("Paint method in </a:t>
            </a:r>
            <a:r>
              <a:rPr lang="en-GB" err="1">
                <a:latin typeface="Bahnschrift" panose="020B0502040204020203" pitchFamily="34" charset="0"/>
              </a:rPr>
              <a:t>SampleClass</a:t>
            </a:r>
            <a:r>
              <a:rPr lang="en-GB">
                <a:latin typeface="Bahnschrift" panose="020B0502040204020203" pitchFamily="34" charset="0"/>
              </a:rPr>
              <a:t>");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}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}</a:t>
            </a:r>
          </a:p>
          <a:p>
            <a:endParaRPr lang="da-DK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48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public class Person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public string name;</a:t>
            </a:r>
          </a:p>
          <a:p>
            <a:pPr marL="0" indent="0">
              <a:buNone/>
            </a:pPr>
            <a:endParaRPr lang="en-GB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public Person()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    name = "unknown";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}</a:t>
            </a:r>
            <a:endParaRPr lang="da-DK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34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public class Person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public string name;</a:t>
            </a:r>
          </a:p>
          <a:p>
            <a:pPr marL="0" indent="0">
              <a:buNone/>
            </a:pPr>
            <a:endParaRPr lang="en-GB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public Person(string nm)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    name = nm;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}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}</a:t>
            </a:r>
            <a:endParaRPr lang="da-DK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624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public class Person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// Field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public string name;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public Person(string nm)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    name = nm;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}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}</a:t>
            </a:r>
            <a:endParaRPr lang="da-DK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52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public virtual double Area() 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{ return x * y; } </a:t>
            </a:r>
            <a:endParaRPr lang="da-DK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474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public override </a:t>
            </a:r>
            <a:r>
              <a:rPr lang="en-GB" err="1">
                <a:latin typeface="Bahnschrift" panose="020B0502040204020203" pitchFamily="34" charset="0"/>
              </a:rPr>
              <a:t>int</a:t>
            </a:r>
            <a:r>
              <a:rPr lang="en-GB">
                <a:latin typeface="Bahnschrift" panose="020B0502040204020203" pitchFamily="34" charset="0"/>
              </a:rPr>
              <a:t> Area()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{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    return side * side;</a:t>
            </a:r>
          </a:p>
          <a:p>
            <a:pPr marL="0" indent="0">
              <a:buNone/>
            </a:pPr>
            <a:r>
              <a:rPr lang="en-GB">
                <a:latin typeface="Bahnschrift" panose="020B0502040204020203" pitchFamily="34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96092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 err="1"/>
              <a:t>Instance</a:t>
            </a:r>
            <a:r>
              <a:rPr lang="da-DK" sz="6600"/>
              <a:t> </a:t>
            </a:r>
            <a:r>
              <a:rPr lang="da-DK" sz="6600" err="1"/>
              <a:t>field</a:t>
            </a:r>
            <a:endParaRPr lang="da-DK" sz="6600"/>
          </a:p>
        </p:txBody>
      </p:sp>
    </p:spTree>
    <p:extLst>
      <p:ext uri="{BB962C8B-B14F-4D97-AF65-F5344CB8AC3E}">
        <p14:creationId xmlns:p14="http://schemas.microsoft.com/office/powerpoint/2010/main" val="209686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 lnSpcReduction="10000"/>
          </a:bodyPr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class </a:t>
            </a:r>
            <a:r>
              <a:rPr lang="en-GB" sz="6600"/>
              <a:t>method</a:t>
            </a:r>
          </a:p>
          <a:p>
            <a:pPr marL="0" indent="0" algn="ctr">
              <a:buNone/>
            </a:pPr>
            <a:r>
              <a:rPr lang="da-DK" sz="6600"/>
              <a:t>class variable</a:t>
            </a:r>
          </a:p>
        </p:txBody>
      </p:sp>
    </p:spTree>
    <p:extLst>
      <p:ext uri="{BB962C8B-B14F-4D97-AF65-F5344CB8AC3E}">
        <p14:creationId xmlns:p14="http://schemas.microsoft.com/office/powerpoint/2010/main" val="379188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>
            <a:normAutofit lnSpcReduction="10000"/>
          </a:bodyPr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instans </a:t>
            </a:r>
            <a:r>
              <a:rPr lang="da-DK" sz="6600" err="1"/>
              <a:t>method</a:t>
            </a:r>
            <a:endParaRPr lang="da-DK" sz="6600"/>
          </a:p>
          <a:p>
            <a:pPr marL="0" indent="0" algn="ctr">
              <a:buNone/>
            </a:pPr>
            <a:r>
              <a:rPr lang="da-DK" sz="6600"/>
              <a:t>instans variabel</a:t>
            </a:r>
          </a:p>
        </p:txBody>
      </p:sp>
    </p:spTree>
    <p:extLst>
      <p:ext uri="{BB962C8B-B14F-4D97-AF65-F5344CB8AC3E}">
        <p14:creationId xmlns:p14="http://schemas.microsoft.com/office/powerpoint/2010/main" val="194150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26837" y="1518006"/>
            <a:ext cx="10363826" cy="3424107"/>
          </a:xfrm>
        </p:spPr>
        <p:txBody>
          <a:bodyPr/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 sz="6600"/>
              <a:t>Instans</a:t>
            </a:r>
          </a:p>
        </p:txBody>
      </p:sp>
    </p:spTree>
    <p:extLst>
      <p:ext uri="{BB962C8B-B14F-4D97-AF65-F5344CB8AC3E}">
        <p14:creationId xmlns:p14="http://schemas.microsoft.com/office/powerpoint/2010/main" val="3820094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316</Words>
  <Application>Microsoft Office PowerPoint</Application>
  <PresentationFormat>Widescreen</PresentationFormat>
  <Paragraphs>187</Paragraphs>
  <Slides>57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57</vt:i4>
      </vt:variant>
    </vt:vector>
  </HeadingPairs>
  <TitlesOfParts>
    <vt:vector size="71" baseType="lpstr">
      <vt:lpstr>Algerian</vt:lpstr>
      <vt:lpstr>Arial</vt:lpstr>
      <vt:lpstr>Bahnschrift</vt:lpstr>
      <vt:lpstr>Berlin Sans FB Demi</vt:lpstr>
      <vt:lpstr>Bernard MT Condensed</vt:lpstr>
      <vt:lpstr>Bodoni MT Black</vt:lpstr>
      <vt:lpstr>Britannic Bold</vt:lpstr>
      <vt:lpstr>Calibri</vt:lpstr>
      <vt:lpstr>Castellar</vt:lpstr>
      <vt:lpstr>Century</vt:lpstr>
      <vt:lpstr>Century Schoolbook</vt:lpstr>
      <vt:lpstr>Gadugi</vt:lpstr>
      <vt:lpstr>Garamond</vt:lpstr>
      <vt:lpstr>Organisk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MVVM</vt:lpstr>
      <vt:lpstr>Exceptions</vt:lpstr>
      <vt:lpstr>Dictionary&lt;T&gt;</vt:lpstr>
      <vt:lpstr>RelayCommand</vt:lpstr>
      <vt:lpstr>ICommand</vt:lpstr>
      <vt:lpstr>Abstract class, method</vt:lpstr>
      <vt:lpstr>Generics</vt:lpstr>
      <vt:lpstr>const</vt:lpstr>
      <vt:lpstr>Exception handling try/catch/finally throw</vt:lpstr>
      <vt:lpstr>using</vt:lpstr>
      <vt:lpstr>enum</vt:lpstr>
      <vt:lpstr>delegate</vt:lpstr>
      <vt:lpstr>Accessibility private, protected, public</vt:lpstr>
      <vt:lpstr>Argument Argument vs Parameter</vt:lpstr>
      <vt:lpstr>Object reference null-reference exception</vt:lpstr>
      <vt:lpstr>Type cast</vt:lpstr>
      <vt:lpstr>Loop/løkker for, while, foreach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EASJ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Administrator</dc:creator>
  <cp:lastModifiedBy>EASJ</cp:lastModifiedBy>
  <cp:revision>3</cp:revision>
  <cp:lastPrinted>2017-08-29T10:58:23Z</cp:lastPrinted>
  <dcterms:created xsi:type="dcterms:W3CDTF">2016-10-27T06:33:24Z</dcterms:created>
  <dcterms:modified xsi:type="dcterms:W3CDTF">2019-08-29T10:35:24Z</dcterms:modified>
</cp:coreProperties>
</file>